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9"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7/30/18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720B83-E3A4-5D4B-AD60-7E09755E429D}" type="slidenum">
              <a:rPr lang="en-US" smtClean="0"/>
              <a:t>1</a:t>
            </a:fld>
            <a:endParaRPr lang="en-US"/>
          </a:p>
        </p:txBody>
      </p:sp>
    </p:spTree>
    <p:extLst>
      <p:ext uri="{BB962C8B-B14F-4D97-AF65-F5344CB8AC3E}">
        <p14:creationId xmlns:p14="http://schemas.microsoft.com/office/powerpoint/2010/main" val="2844110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7/30/18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4238AE5-4BDA-3C4F-9FAE-100B17F38379}"/>
              </a:ext>
            </a:extLst>
          </p:cNvPr>
          <p:cNvPicPr>
            <a:picLocks noChangeAspect="1"/>
          </p:cNvPicPr>
          <p:nvPr/>
        </p:nvPicPr>
        <p:blipFill rotWithShape="1">
          <a:blip r:embed="rId3">
            <a:alphaModFix amt="50000"/>
          </a:blip>
          <a:srcRect t="14367" b="20666"/>
          <a:stretch/>
        </p:blipFill>
        <p:spPr>
          <a:xfrm>
            <a:off x="-8792" y="1401551"/>
            <a:ext cx="6858000" cy="2227675"/>
          </a:xfrm>
          <a:prstGeom prst="rect">
            <a:avLst/>
          </a:prstGeom>
        </p:spPr>
      </p:pic>
      <p:sp>
        <p:nvSpPr>
          <p:cNvPr id="4" name="Rectangle 3">
            <a:extLst>
              <a:ext uri="{FF2B5EF4-FFF2-40B4-BE49-F238E27FC236}">
                <a16:creationId xmlns:a16="http://schemas.microsoft.com/office/drawing/2014/main" id="{2DF20EB3-A63C-A64F-9498-2E3BD120C4D1}"/>
              </a:ext>
            </a:extLst>
          </p:cNvPr>
          <p:cNvSpPr/>
          <p:nvPr/>
        </p:nvSpPr>
        <p:spPr>
          <a:xfrm>
            <a:off x="0" y="0"/>
            <a:ext cx="6858000" cy="1406769"/>
          </a:xfrm>
          <a:prstGeom prst="rect">
            <a:avLst/>
          </a:prstGeom>
          <a:solidFill>
            <a:srgbClr val="004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E48797"/>
                </a:solidFill>
              </a:rPr>
              <a:t>2019 AMS ANNUAL MEETING</a:t>
            </a:r>
          </a:p>
          <a:p>
            <a:r>
              <a:rPr lang="en-US" dirty="0">
                <a:solidFill>
                  <a:srgbClr val="E48797"/>
                </a:solidFill>
              </a:rPr>
              <a:t>JANUARY 6-10, 2019 | PHOENIX, AZ</a:t>
            </a:r>
          </a:p>
        </p:txBody>
      </p:sp>
      <p:sp>
        <p:nvSpPr>
          <p:cNvPr id="6" name="Pentagon 5">
            <a:extLst>
              <a:ext uri="{FF2B5EF4-FFF2-40B4-BE49-F238E27FC236}">
                <a16:creationId xmlns:a16="http://schemas.microsoft.com/office/drawing/2014/main" id="{735D32BE-40B4-D54B-A121-DCA785280FD9}"/>
              </a:ext>
            </a:extLst>
          </p:cNvPr>
          <p:cNvSpPr/>
          <p:nvPr/>
        </p:nvSpPr>
        <p:spPr>
          <a:xfrm rot="5400000">
            <a:off x="4774227" y="272561"/>
            <a:ext cx="1899138" cy="1354019"/>
          </a:xfrm>
          <a:prstGeom prst="homePlate">
            <a:avLst/>
          </a:prstGeom>
          <a:solidFill>
            <a:srgbClr val="E487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 name="TextBox 6">
            <a:extLst>
              <a:ext uri="{FF2B5EF4-FFF2-40B4-BE49-F238E27FC236}">
                <a16:creationId xmlns:a16="http://schemas.microsoft.com/office/drawing/2014/main" id="{FD961F4F-27B5-544D-96EC-1F8AA094C2E5}"/>
              </a:ext>
            </a:extLst>
          </p:cNvPr>
          <p:cNvSpPr txBox="1"/>
          <p:nvPr/>
        </p:nvSpPr>
        <p:spPr>
          <a:xfrm>
            <a:off x="4994035" y="171254"/>
            <a:ext cx="1459523" cy="1200329"/>
          </a:xfrm>
          <a:prstGeom prst="rect">
            <a:avLst/>
          </a:prstGeom>
          <a:noFill/>
        </p:spPr>
        <p:txBody>
          <a:bodyPr wrap="square" rtlCol="0">
            <a:spAutoFit/>
          </a:bodyPr>
          <a:lstStyle/>
          <a:p>
            <a:pPr algn="ctr"/>
            <a:r>
              <a:rPr lang="en-US" b="1" dirty="0"/>
              <a:t>EXTENDED</a:t>
            </a:r>
          </a:p>
          <a:p>
            <a:pPr algn="ctr"/>
            <a:r>
              <a:rPr lang="en-US" dirty="0"/>
              <a:t>Submission Deadline: </a:t>
            </a:r>
          </a:p>
          <a:p>
            <a:pPr algn="ctr"/>
            <a:r>
              <a:rPr lang="en-US" b="1"/>
              <a:t>August 8th</a:t>
            </a:r>
            <a:endParaRPr lang="en-US" b="1" dirty="0"/>
          </a:p>
        </p:txBody>
      </p:sp>
      <p:sp>
        <p:nvSpPr>
          <p:cNvPr id="8" name="TextBox 7">
            <a:extLst>
              <a:ext uri="{FF2B5EF4-FFF2-40B4-BE49-F238E27FC236}">
                <a16:creationId xmlns:a16="http://schemas.microsoft.com/office/drawing/2014/main" id="{E586CB69-0782-6540-8957-908D8023E889}"/>
              </a:ext>
            </a:extLst>
          </p:cNvPr>
          <p:cNvSpPr txBox="1"/>
          <p:nvPr/>
        </p:nvSpPr>
        <p:spPr>
          <a:xfrm>
            <a:off x="87924" y="2061154"/>
            <a:ext cx="6629398" cy="523220"/>
          </a:xfrm>
          <a:prstGeom prst="rect">
            <a:avLst/>
          </a:prstGeom>
          <a:solidFill>
            <a:srgbClr val="FFFFFF">
              <a:alpha val="47059"/>
            </a:srgbClr>
          </a:solidFill>
        </p:spPr>
        <p:txBody>
          <a:bodyPr wrap="square" rtlCol="0">
            <a:spAutoFit/>
          </a:bodyPr>
          <a:lstStyle/>
          <a:p>
            <a:pPr algn="ctr"/>
            <a:r>
              <a:rPr lang="en-US" sz="2800" b="1" dirty="0">
                <a:latin typeface="Arial" panose="020B0604020202020204" pitchFamily="34" charset="0"/>
                <a:cs typeface="Arial" panose="020B0604020202020204" pitchFamily="34" charset="0"/>
              </a:rPr>
              <a:t>Aerosols, Aeroallergens, and Health </a:t>
            </a:r>
            <a:endParaRPr lang="en-US" sz="2800" b="1" i="1"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B3DBBB1A-182C-334B-880F-1A59E7FB9ED7}"/>
              </a:ext>
            </a:extLst>
          </p:cNvPr>
          <p:cNvGrpSpPr/>
          <p:nvPr/>
        </p:nvGrpSpPr>
        <p:grpSpPr>
          <a:xfrm>
            <a:off x="87925" y="3749040"/>
            <a:ext cx="3182813" cy="4010524"/>
            <a:chOff x="87925" y="3749040"/>
            <a:chExt cx="3182813" cy="4010524"/>
          </a:xfrm>
        </p:grpSpPr>
        <p:sp>
          <p:nvSpPr>
            <p:cNvPr id="13" name="Rectangle 12">
              <a:extLst>
                <a:ext uri="{FF2B5EF4-FFF2-40B4-BE49-F238E27FC236}">
                  <a16:creationId xmlns:a16="http://schemas.microsoft.com/office/drawing/2014/main" id="{C6E8DEC2-470D-3845-896F-A730A3A0339C}"/>
                </a:ext>
              </a:extLst>
            </p:cNvPr>
            <p:cNvSpPr/>
            <p:nvPr/>
          </p:nvSpPr>
          <p:spPr>
            <a:xfrm>
              <a:off x="87925" y="3749040"/>
              <a:ext cx="3182813" cy="4010524"/>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08B8251-DB7B-7A46-B558-2E8BBE5A507B}"/>
                </a:ext>
              </a:extLst>
            </p:cNvPr>
            <p:cNvSpPr txBox="1"/>
            <p:nvPr/>
          </p:nvSpPr>
          <p:spPr>
            <a:xfrm>
              <a:off x="219810" y="3789246"/>
              <a:ext cx="2861015" cy="3970318"/>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This session invites presentations addressing aerosols natural and anthropogenic such as aeroallergens/pollen, dust, fly ash and other particulate matter (PM) linked to health consequences including asthma cardiovascular health, skin and eye conditions, and the transmission of infectious disease.  Studies addressing the interactions between aerosol exposures and human health, investigating changes to global aerosol production, variability, tracking and forecasting, and those involving novel research methods (clinical, laboratory, epidemiological) are encouraged.</a:t>
              </a:r>
            </a:p>
          </p:txBody>
        </p:sp>
      </p:grpSp>
      <p:grpSp>
        <p:nvGrpSpPr>
          <p:cNvPr id="10" name="Group 9">
            <a:extLst>
              <a:ext uri="{FF2B5EF4-FFF2-40B4-BE49-F238E27FC236}">
                <a16:creationId xmlns:a16="http://schemas.microsoft.com/office/drawing/2014/main" id="{2DB06537-1675-0041-A644-58A0A0E96945}"/>
              </a:ext>
            </a:extLst>
          </p:cNvPr>
          <p:cNvGrpSpPr/>
          <p:nvPr/>
        </p:nvGrpSpPr>
        <p:grpSpPr>
          <a:xfrm>
            <a:off x="3534509" y="3743527"/>
            <a:ext cx="3182813" cy="4016037"/>
            <a:chOff x="3534509" y="3629227"/>
            <a:chExt cx="3182813" cy="4016037"/>
          </a:xfrm>
        </p:grpSpPr>
        <p:sp>
          <p:nvSpPr>
            <p:cNvPr id="15" name="Rectangle 14">
              <a:extLst>
                <a:ext uri="{FF2B5EF4-FFF2-40B4-BE49-F238E27FC236}">
                  <a16:creationId xmlns:a16="http://schemas.microsoft.com/office/drawing/2014/main" id="{7F84A2D3-8D5F-DB43-88BF-3871EB002937}"/>
                </a:ext>
              </a:extLst>
            </p:cNvPr>
            <p:cNvSpPr/>
            <p:nvPr/>
          </p:nvSpPr>
          <p:spPr>
            <a:xfrm>
              <a:off x="3534509" y="3629227"/>
              <a:ext cx="3182813" cy="4016037"/>
            </a:xfrm>
            <a:prstGeom prst="rect">
              <a:avLst/>
            </a:prstGeom>
            <a:solidFill>
              <a:srgbClr val="00477B">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6F60372-4A21-B244-AD93-BCF285D792E5}"/>
                </a:ext>
              </a:extLst>
            </p:cNvPr>
            <p:cNvSpPr txBox="1"/>
            <p:nvPr/>
          </p:nvSpPr>
          <p:spPr>
            <a:xfrm>
              <a:off x="3615397" y="3791241"/>
              <a:ext cx="3033345" cy="3139321"/>
            </a:xfrm>
            <a:prstGeom prst="rect">
              <a:avLst/>
            </a:prstGeom>
            <a:noFill/>
          </p:spPr>
          <p:txBody>
            <a:bodyPr wrap="square" rtlCol="0">
              <a:spAutoFit/>
            </a:bodyPr>
            <a:lstStyle/>
            <a:p>
              <a:pPr algn="ct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SEEKING ABSTRACT </a:t>
              </a:r>
            </a:p>
            <a:p>
              <a:pPr algn="ctr"/>
              <a:r>
                <a:rPr lang="en-US" b="1" dirty="0">
                  <a:latin typeface="Arial" panose="020B0604020202020204" pitchFamily="34" charset="0"/>
                  <a:cs typeface="Arial" panose="020B0604020202020204" pitchFamily="34" charset="0"/>
                </a:rPr>
                <a:t>SUBMISSIONS</a:t>
              </a:r>
              <a:br>
                <a:rPr lang="en-US">
                  <a:latin typeface="Arial" panose="020B0604020202020204" pitchFamily="34" charset="0"/>
                  <a:cs typeface="Arial" panose="020B0604020202020204" pitchFamily="34" charset="0"/>
                </a:rPr>
              </a:br>
              <a:endParaRPr lang="en-US">
                <a:latin typeface="Arial" panose="020B0604020202020204" pitchFamily="34" charset="0"/>
                <a:cs typeface="Arial" panose="020B0604020202020204" pitchFamily="34" charset="0"/>
              </a:endParaRPr>
            </a:p>
            <a:p>
              <a:pPr algn="ctr"/>
              <a:br>
                <a:rPr lang="en-US" dirty="0">
                  <a:latin typeface="Arial" panose="020B0604020202020204" pitchFamily="34" charset="0"/>
                  <a:cs typeface="Arial" panose="020B0604020202020204" pitchFamily="34" charset="0"/>
                </a:rPr>
              </a:br>
              <a:endParaRPr lang="en-US" sz="1200" dirty="0">
                <a:solidFill>
                  <a:srgbClr val="00477B"/>
                </a:solidFill>
                <a:latin typeface="Arial" panose="020B0604020202020204" pitchFamily="34" charset="0"/>
                <a:cs typeface="Arial" panose="020B0604020202020204" pitchFamily="34" charset="0"/>
              </a:endParaRPr>
            </a:p>
            <a:p>
              <a:pPr algn="ctr"/>
              <a:r>
                <a:rPr lang="en-US" sz="1200" b="1" i="1" dirty="0">
                  <a:solidFill>
                    <a:srgbClr val="00477B"/>
                  </a:solidFill>
                  <a:latin typeface="Arial" panose="020B0604020202020204" pitchFamily="34" charset="0"/>
                  <a:cs typeface="Arial" panose="020B0604020202020204" pitchFamily="34" charset="0"/>
                </a:rPr>
                <a:t>This session is jointly hosted by the 10</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Conference on Environment and Health and the 21</a:t>
              </a:r>
              <a:r>
                <a:rPr lang="en-US" sz="1200" b="1" i="1" baseline="30000" dirty="0">
                  <a:solidFill>
                    <a:srgbClr val="00477B"/>
                  </a:solidFill>
                  <a:latin typeface="Arial" panose="020B0604020202020204" pitchFamily="34" charset="0"/>
                  <a:cs typeface="Arial" panose="020B0604020202020204" pitchFamily="34" charset="0"/>
                </a:rPr>
                <a:t>st</a:t>
              </a:r>
              <a:r>
                <a:rPr lang="en-US" sz="1200" b="1" i="1" dirty="0">
                  <a:solidFill>
                    <a:srgbClr val="00477B"/>
                  </a:solidFill>
                  <a:latin typeface="Arial" panose="020B0604020202020204" pitchFamily="34" charset="0"/>
                  <a:cs typeface="Arial" panose="020B0604020202020204" pitchFamily="34" charset="0"/>
                </a:rPr>
                <a:t> Conference on Atmospheric Chemistry. It is co-chaired by Karin Ardon-Dryer of Texas Tech University and Jeremy Hess of the Emory Schools of Medicine and Public Health,</a:t>
              </a:r>
            </a:p>
          </p:txBody>
        </p:sp>
      </p:grpSp>
      <p:pic>
        <p:nvPicPr>
          <p:cNvPr id="17" name="Picture 16">
            <a:extLst>
              <a:ext uri="{FF2B5EF4-FFF2-40B4-BE49-F238E27FC236}">
                <a16:creationId xmlns:a16="http://schemas.microsoft.com/office/drawing/2014/main" id="{7E883C1B-86E7-9A45-AF58-3C79F896CC31}"/>
              </a:ext>
            </a:extLst>
          </p:cNvPr>
          <p:cNvPicPr>
            <a:picLocks noChangeAspect="1"/>
          </p:cNvPicPr>
          <p:nvPr/>
        </p:nvPicPr>
        <p:blipFill rotWithShape="1">
          <a:blip r:embed="rId4">
            <a:alphaModFix amt="50000"/>
          </a:blip>
          <a:srcRect t="31453" b="37435"/>
          <a:stretch/>
        </p:blipFill>
        <p:spPr>
          <a:xfrm>
            <a:off x="0" y="7828144"/>
            <a:ext cx="6858000" cy="1315855"/>
          </a:xfrm>
          <a:prstGeom prst="rect">
            <a:avLst/>
          </a:prstGeom>
        </p:spPr>
      </p:pic>
    </p:spTree>
    <p:extLst>
      <p:ext uri="{BB962C8B-B14F-4D97-AF65-F5344CB8AC3E}">
        <p14:creationId xmlns:p14="http://schemas.microsoft.com/office/powerpoint/2010/main" val="11188758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196</TotalTime>
  <Words>73</Words>
  <Application>Microsoft Macintosh PowerPoint</Application>
  <PresentationFormat>On-screen Show (4:3)</PresentationFormat>
  <Paragraphs>13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49</cp:revision>
  <dcterms:created xsi:type="dcterms:W3CDTF">2018-07-10T15:29:04Z</dcterms:created>
  <dcterms:modified xsi:type="dcterms:W3CDTF">2018-07-30T18:11:29Z</dcterms:modified>
</cp:coreProperties>
</file>

<file path=docProps/thumbnail.jpeg>
</file>